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72" r:id="rId3"/>
    <p:sldId id="273" r:id="rId4"/>
    <p:sldId id="296" r:id="rId5"/>
    <p:sldId id="297" r:id="rId6"/>
    <p:sldId id="275" r:id="rId7"/>
    <p:sldId id="292" r:id="rId8"/>
    <p:sldId id="276" r:id="rId9"/>
    <p:sldId id="293" r:id="rId10"/>
    <p:sldId id="294" r:id="rId11"/>
    <p:sldId id="295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18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35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Rogers, Maslow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beings are not simply animals with higher functioning mental processing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as important as thoughts</a:t>
            </a:r>
          </a:p>
          <a:p>
            <a:pPr marL="1371600" lvl="2" indent="-114300" rtl="0">
              <a:lnSpc>
                <a:spcPct val="107916"/>
              </a:lnSpc>
              <a:spcBef>
                <a:spcPts val="0"/>
              </a:spcBef>
              <a:buClr>
                <a:schemeClr val="dk1"/>
              </a:buClr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arts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self-direction, personal responsibility, curiosity, creativity, and independence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techniques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learner feelings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learner ideas in ongoing instructional interactions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discussions with students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familiar language when engaged with learners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 content to individual’s frame of reference</a:t>
            </a:r>
          </a:p>
          <a:p>
            <a:pPr marL="1828800" lvl="3" indent="-2984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2963923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Rogers, Maslow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beings are not simply animals with higher functioning mental processing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as important as thoughts</a:t>
            </a:r>
          </a:p>
          <a:p>
            <a:pPr marL="1371600" lvl="2" indent="-114300" rtl="0">
              <a:lnSpc>
                <a:spcPct val="107916"/>
              </a:lnSpc>
              <a:spcBef>
                <a:spcPts val="0"/>
              </a:spcBef>
              <a:buClr>
                <a:schemeClr val="dk1"/>
              </a:buClr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arts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self-direction, personal responsibility, curiosity, creativity, and independence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techniques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learner feelings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learner ideas in ongoing instructional interactions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discussions with students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familiar language when engaged with learners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 content to individual’s frame of reference</a:t>
            </a:r>
          </a:p>
          <a:p>
            <a:pPr marL="1828800" lvl="3" indent="-2984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95861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Bandura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Reciprocal determinism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characteristics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self-efficacy and self-regulation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Self-efficacy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Mastery experiences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Persuasion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Self-regulation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and evaluate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</a:t>
            </a:r>
          </a:p>
          <a:p>
            <a:pPr marL="1828800" lvl="3" indent="-22860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 and repeat</a:t>
            </a:r>
          </a:p>
        </p:txBody>
      </p:sp>
    </p:spTree>
    <p:extLst>
      <p:ext uri="{BB962C8B-B14F-4D97-AF65-F5344CB8AC3E}">
        <p14:creationId xmlns:p14="http://schemas.microsoft.com/office/powerpoint/2010/main" val="2298282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Bandura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Reciprocal determinism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characteristics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self-efficacy and self-regulation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Self-efficacy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Mastery experiences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Persuasion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Self-regulation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and evaluate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</a:t>
            </a:r>
          </a:p>
          <a:p>
            <a:pPr marL="1828800" lvl="3" indent="-22860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 and repeat</a:t>
            </a:r>
          </a:p>
        </p:txBody>
      </p:sp>
    </p:spTree>
    <p:extLst>
      <p:ext uri="{BB962C8B-B14F-4D97-AF65-F5344CB8AC3E}">
        <p14:creationId xmlns:p14="http://schemas.microsoft.com/office/powerpoint/2010/main" val="310247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Bandura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Reciprocal determinism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characteristics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self-efficacy and self-regulation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Self-efficacy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Mastery experiences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Persuasion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Self-regulation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plan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and evaluate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</a:t>
            </a:r>
          </a:p>
          <a:p>
            <a:pPr marL="1828800" lvl="3" indent="-228600">
              <a:spcBef>
                <a:spcPts val="0"/>
              </a:spcBef>
              <a:buClr>
                <a:schemeClr val="dk1"/>
              </a:buClr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 and repeat</a:t>
            </a:r>
          </a:p>
        </p:txBody>
      </p:sp>
    </p:spTree>
    <p:extLst>
      <p:ext uri="{BB962C8B-B14F-4D97-AF65-F5344CB8AC3E}">
        <p14:creationId xmlns:p14="http://schemas.microsoft.com/office/powerpoint/2010/main" val="50850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Downes and Siemens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 to and creation of networks 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learners to connect to networks of scholars, activists, etc.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learners to contribute to networks by publishing own work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learners to create networks based on personal interests</a:t>
            </a:r>
          </a:p>
        </p:txBody>
      </p:sp>
    </p:spTree>
    <p:extLst>
      <p:ext uri="{BB962C8B-B14F-4D97-AF65-F5344CB8AC3E}">
        <p14:creationId xmlns:p14="http://schemas.microsoft.com/office/powerpoint/2010/main" val="387687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Downes and Siemens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 to and creation of networks 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learners to connect to networks of scholars, activists, etc.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learners to contribute to networks by publishing own work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 learners to create networks based on personal interests</a:t>
            </a:r>
          </a:p>
        </p:txBody>
      </p:sp>
    </p:spTree>
    <p:extLst>
      <p:ext uri="{BB962C8B-B14F-4D97-AF65-F5344CB8AC3E}">
        <p14:creationId xmlns:p14="http://schemas.microsoft.com/office/powerpoint/2010/main" val="1625173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groups - HOW can you bring these to your classroom?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overcome those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BENEFITS?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STOPPING YOU?</a:t>
            </a:r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 way to integrate it into your class: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end product (wouldn’t it be cool if?)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knowledge should students END the project with?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they going to obtain that knowledge?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you going to SUPPLEMENT that knowledge?</a:t>
            </a:r>
          </a:p>
        </p:txBody>
      </p:sp>
    </p:spTree>
    <p:extLst>
      <p:ext uri="{BB962C8B-B14F-4D97-AF65-F5344CB8AC3E}">
        <p14:creationId xmlns:p14="http://schemas.microsoft.com/office/powerpoint/2010/main" val="757012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groups - HOW can you bring these to your classroom?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overcome those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BENEFITS?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STOPPING YOU?</a:t>
            </a:r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 way to integrate it into your class: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end product (wouldn’t it be cool if?)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knowledge should students END the project with?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they going to obtain that knowledge?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you going to SUPPLEMENT that knowledge?</a:t>
            </a:r>
          </a:p>
        </p:txBody>
      </p:sp>
    </p:spTree>
    <p:extLst>
      <p:ext uri="{BB962C8B-B14F-4D97-AF65-F5344CB8AC3E}">
        <p14:creationId xmlns:p14="http://schemas.microsoft.com/office/powerpoint/2010/main" val="383319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groups - HOW can you bring these to your classroom?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overcome those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BENEFITS?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STOPPING YOU?</a:t>
            </a:r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 way to integrate it into your class: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end product (wouldn’t it be cool if?)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knowledge should students END the project with?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they going to obtain that knowledge?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you going to SUPPLEMENT that knowledge?</a:t>
            </a:r>
          </a:p>
        </p:txBody>
      </p:sp>
    </p:spTree>
    <p:extLst>
      <p:ext uri="{BB962C8B-B14F-4D97-AF65-F5344CB8AC3E}">
        <p14:creationId xmlns:p14="http://schemas.microsoft.com/office/powerpoint/2010/main" val="109288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25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groups - HOW can you bring these to your classroom?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overcome those obstacles?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BENEFITS?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STOPPING YOU?</a:t>
            </a:r>
          </a:p>
          <a:p>
            <a:pPr marL="914400" lvl="1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 way to integrate it into your class: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an end product (wouldn’t it be cool if?)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knowledge should students END the project with?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they going to obtain that knowledge?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are you going to SUPPLEMENT that knowledge?</a:t>
            </a:r>
          </a:p>
        </p:txBody>
      </p:sp>
    </p:spTree>
    <p:extLst>
      <p:ext uri="{BB962C8B-B14F-4D97-AF65-F5344CB8AC3E}">
        <p14:creationId xmlns:p14="http://schemas.microsoft.com/office/powerpoint/2010/main" val="203740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Application, evaluation, synthesis of concepts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voice and choice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set goals and learn how to break down big projects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and encourages interdisciplinary studies</a:t>
            </a:r>
          </a:p>
        </p:txBody>
      </p:sp>
    </p:spTree>
    <p:extLst>
      <p:ext uri="{BB962C8B-B14F-4D97-AF65-F5344CB8AC3E}">
        <p14:creationId xmlns:p14="http://schemas.microsoft.com/office/powerpoint/2010/main" val="179268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Application, evaluation, synthesis of concepts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voice and choice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set goals and learn how to break down big projects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and encourages interdisciplinary studies</a:t>
            </a:r>
          </a:p>
        </p:txBody>
      </p:sp>
    </p:spTree>
    <p:extLst>
      <p:ext uri="{BB962C8B-B14F-4D97-AF65-F5344CB8AC3E}">
        <p14:creationId xmlns:p14="http://schemas.microsoft.com/office/powerpoint/2010/main" val="202512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Application, evaluation, synthesis of concepts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voice and choice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set goals and learn how to break down big projects</a:t>
            </a:r>
          </a:p>
          <a:p>
            <a:pPr marL="1371600" lvl="2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and encourages interdisciplinary studies</a:t>
            </a:r>
          </a:p>
        </p:txBody>
      </p:sp>
    </p:spTree>
    <p:extLst>
      <p:ext uri="{BB962C8B-B14F-4D97-AF65-F5344CB8AC3E}">
        <p14:creationId xmlns:p14="http://schemas.microsoft.com/office/powerpoint/2010/main" val="298342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Constructivism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Vygotsky, Dewey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social interaction and language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of Proximal Development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Scaffolding -- systematically remove reminders and aides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Constructivism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Piaget, Bruner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 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disequilibrium through exploration and inquiry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learning environments appropriate to learner’s cognitive stage and subject matter</a:t>
            </a:r>
          </a:p>
          <a:p>
            <a:pPr marL="2743200" lvl="5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Pre-operational (sensory/tactile, playful)</a:t>
            </a:r>
          </a:p>
          <a:p>
            <a:pPr marL="2743200" lvl="5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operational (sensory/tactile, rules and guidelines)</a:t>
            </a:r>
          </a:p>
          <a:p>
            <a:pPr marL="2743200" lvl="5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operational (abstract concepts)</a:t>
            </a:r>
          </a:p>
        </p:txBody>
      </p:sp>
    </p:spTree>
    <p:extLst>
      <p:ext uri="{BB962C8B-B14F-4D97-AF65-F5344CB8AC3E}">
        <p14:creationId xmlns:p14="http://schemas.microsoft.com/office/powerpoint/2010/main" val="228630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Constructivism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Vygotsky, Dewey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social interaction and language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of Proximal Development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Scaffolding -- systematically remove reminders and aides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Constructivism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Piaget, Bruner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Equilibrium 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disequilibrium through exploration and inquiry</a:t>
            </a:r>
          </a:p>
          <a:p>
            <a:pPr marL="2286000" lvl="4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learning environments appropriate to learner’s cognitive stage and subject matter</a:t>
            </a:r>
          </a:p>
          <a:p>
            <a:pPr marL="2743200" lvl="5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Pre-operational (sensory/tactile, playful)</a:t>
            </a:r>
          </a:p>
          <a:p>
            <a:pPr marL="2743200" lvl="5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operational (sensory/tactile, rules and guidelines)</a:t>
            </a:r>
          </a:p>
          <a:p>
            <a:pPr marL="2743200" lvl="5" indent="-1841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operational (abstract concepts)</a:t>
            </a:r>
          </a:p>
        </p:txBody>
      </p:sp>
    </p:spTree>
    <p:extLst>
      <p:ext uri="{BB962C8B-B14F-4D97-AF65-F5344CB8AC3E}">
        <p14:creationId xmlns:p14="http://schemas.microsoft.com/office/powerpoint/2010/main" val="260232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Rogers, Maslow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beings are not simply animals with higher functioning mental processing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as important as thoughts</a:t>
            </a:r>
          </a:p>
          <a:p>
            <a:pPr marL="1371600" lvl="2" indent="-114300" rtl="0">
              <a:lnSpc>
                <a:spcPct val="107916"/>
              </a:lnSpc>
              <a:spcBef>
                <a:spcPts val="0"/>
              </a:spcBef>
              <a:buClr>
                <a:schemeClr val="dk1"/>
              </a:buClr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arts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self-direction, personal responsibility, curiosity, creativity, and independence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techniques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learner feelings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learner ideas in ongoing instructional interactions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discussions with students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familiar language when engaged with learners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 content to individual’s frame of reference</a:t>
            </a:r>
          </a:p>
          <a:p>
            <a:pPr marL="1828800" lvl="3" indent="-2984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151605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Rogers, Maslow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beings are not simply animals with higher functioning mental processing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as important as thoughts</a:t>
            </a:r>
          </a:p>
          <a:p>
            <a:pPr marL="1371600" lvl="2" indent="-114300" rtl="0">
              <a:lnSpc>
                <a:spcPct val="107916"/>
              </a:lnSpc>
              <a:spcBef>
                <a:spcPts val="0"/>
              </a:spcBef>
              <a:buClr>
                <a:schemeClr val="dk1"/>
              </a:buClr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arts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self-direction, personal responsibility, curiosity, creativity, and independence</a:t>
            </a:r>
          </a:p>
          <a:p>
            <a:pPr marL="1371600" lvl="2" indent="-1841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techniques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learner feelings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learner ideas in ongoing instructional interactions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discussions with students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familiar language when engaged with learners</a:t>
            </a:r>
          </a:p>
          <a:p>
            <a:pPr marL="1828800" lvl="3" indent="-2984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Tailor content to individual’s frame of reference</a:t>
            </a:r>
          </a:p>
          <a:p>
            <a:pPr marL="1828800" lvl="3" indent="-29845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</a:t>
            </a:r>
          </a:p>
        </p:txBody>
      </p:sp>
    </p:spTree>
    <p:extLst>
      <p:ext uri="{BB962C8B-B14F-4D97-AF65-F5344CB8AC3E}">
        <p14:creationId xmlns:p14="http://schemas.microsoft.com/office/powerpoint/2010/main" val="237863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859800" y="3152050"/>
            <a:ext cx="2683799" cy="100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Bill Huitt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@whuitt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375" y="54225"/>
            <a:ext cx="2330874" cy="8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475" y="3314748"/>
            <a:ext cx="1763525" cy="176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l="5583" t="4598" r="6766"/>
          <a:stretch/>
        </p:blipFill>
        <p:spPr>
          <a:xfrm>
            <a:off x="118800" y="3152050"/>
            <a:ext cx="1763516" cy="19914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051300" y="890250"/>
            <a:ext cx="7254600" cy="225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Flipped Classroom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&amp; PBL: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Theory and Practice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50" y="54225"/>
            <a:ext cx="1352275" cy="16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462325" y="3076550"/>
            <a:ext cx="2808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Katie Vernon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@KVernonBHS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3192" y="41477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ct val="50000"/>
            </a:pPr>
            <a:r>
              <a:rPr lang="en" b="1" dirty="0">
                <a:solidFill>
                  <a:schemeClr val="dk2"/>
                </a:solidFill>
              </a:rPr>
              <a:t>Back Channel:</a:t>
            </a:r>
          </a:p>
          <a:p>
            <a:pPr lvl="0" algn="ctr">
              <a:buClr>
                <a:schemeClr val="dk1"/>
              </a:buClr>
              <a:buSzPct val="50000"/>
            </a:pPr>
            <a:r>
              <a:rPr lang="en" b="1" dirty="0">
                <a:solidFill>
                  <a:schemeClr val="dk2"/>
                </a:solidFill>
              </a:rPr>
              <a:t>https://todaysmeet.com/FlippedPBLWorkshop</a:t>
            </a:r>
            <a:endParaRPr lang="en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Humanism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4100" cy="8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simply animals with higher functioning mental processing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4" name="Shape 224"/>
          <p:cNvSpPr txBox="1"/>
          <p:nvPr/>
        </p:nvSpPr>
        <p:spPr>
          <a:xfrm>
            <a:off x="288450" y="2055125"/>
            <a:ext cx="5059499" cy="64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as important as thoughts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06150" y="2872350"/>
            <a:ext cx="5024100" cy="6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arts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74" name="Picture 2" descr="http://www.sjsu.edu/education/pics/mcc/ARTS_Really_Teach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71" y="1995175"/>
            <a:ext cx="4565950" cy="20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37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Humanism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4100" cy="8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simply animals with higher functioning mental processing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4" name="Shape 224"/>
          <p:cNvSpPr txBox="1"/>
          <p:nvPr/>
        </p:nvSpPr>
        <p:spPr>
          <a:xfrm>
            <a:off x="288450" y="2055125"/>
            <a:ext cx="5059499" cy="64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as important as thoughts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06150" y="2872350"/>
            <a:ext cx="5024100" cy="6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arts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306150" y="3437125"/>
            <a:ext cx="5143499" cy="124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self-direction, personal responsibility, curiosity, creativity, and independence</a:t>
            </a:r>
          </a:p>
        </p:txBody>
      </p:sp>
      <p:sp>
        <p:nvSpPr>
          <p:cNvPr id="2" name="AutoShape 2" descr="Bildergebnis für self-direction"/>
          <p:cNvSpPr>
            <a:spLocks noChangeAspect="1" noChangeArrowheads="1"/>
          </p:cNvSpPr>
          <p:nvPr/>
        </p:nvSpPr>
        <p:spPr bwMode="auto">
          <a:xfrm>
            <a:off x="6351658" y="1690374"/>
            <a:ext cx="643391" cy="6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Bildergebnis für self-di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16" y="1227000"/>
            <a:ext cx="2396317" cy="34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54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Social Cognition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775" y="1121825"/>
            <a:ext cx="5459149" cy="326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9245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Social Cognition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775" y="1121825"/>
            <a:ext cx="5459149" cy="32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91575" y="1365250"/>
            <a:ext cx="2614199" cy="8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buSzPct val="100000"/>
              <a:buChar char="●"/>
            </a:pPr>
            <a:r>
              <a:rPr lang="en" sz="2200"/>
              <a:t>Self-efficacy</a:t>
            </a:r>
          </a:p>
        </p:txBody>
      </p:sp>
    </p:spTree>
    <p:extLst>
      <p:ext uri="{BB962C8B-B14F-4D97-AF65-F5344CB8AC3E}">
        <p14:creationId xmlns:p14="http://schemas.microsoft.com/office/powerpoint/2010/main" val="31747581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Social Cognition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775" y="1121825"/>
            <a:ext cx="5459149" cy="326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91575" y="1365250"/>
            <a:ext cx="2614199" cy="8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buSzPct val="100000"/>
              <a:buChar char="●"/>
            </a:pPr>
            <a:r>
              <a:rPr lang="en" sz="2200"/>
              <a:t>Self-efficacy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91575" y="2423575"/>
            <a:ext cx="2540100" cy="9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spcBef>
                <a:spcPts val="0"/>
              </a:spcBef>
              <a:buSzPct val="100000"/>
              <a:buChar char="●"/>
            </a:pPr>
            <a:r>
              <a:rPr lang="en" sz="2200"/>
              <a:t>Self-regulation</a:t>
            </a:r>
          </a:p>
        </p:txBody>
      </p:sp>
    </p:spTree>
    <p:extLst>
      <p:ext uri="{BB962C8B-B14F-4D97-AF65-F5344CB8AC3E}">
        <p14:creationId xmlns:p14="http://schemas.microsoft.com/office/powerpoint/2010/main" val="1230237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6757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Connectivism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161425"/>
            <a:ext cx="3759600" cy="140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Learners access multiple databases and sources of knowledge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300" y="717250"/>
            <a:ext cx="3295423" cy="184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4428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6757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Connectivism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161425"/>
            <a:ext cx="3759600" cy="140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Learners access multiple databases and sources of knowledge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300" y="2561287"/>
            <a:ext cx="3295426" cy="24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11700" y="3065812"/>
            <a:ext cx="3593700" cy="14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Learners MUST share their projects and products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1300" y="717250"/>
            <a:ext cx="3295423" cy="184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117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4642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4612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9030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311708" y="832513"/>
            <a:ext cx="8520599" cy="328911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Part 5</a:t>
            </a:r>
            <a:br>
              <a:rPr lang="en" dirty="0" smtClean="0"/>
            </a:br>
            <a:r>
              <a:rPr lang="en" dirty="0" smtClean="0"/>
              <a:t>PBL </a:t>
            </a:r>
            <a:br>
              <a:rPr lang="en" dirty="0" smtClean="0"/>
            </a:br>
            <a:r>
              <a:rPr lang="en" dirty="0" smtClean="0"/>
              <a:t>Supporting </a:t>
            </a:r>
            <a:r>
              <a:rPr lang="en" dirty="0"/>
              <a:t>Learning Theories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3296" y="0"/>
            <a:ext cx="591740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30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/>
              <a:t>Project/Problem Based Learning (PBL)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6900" cy="6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666666"/>
                </a:solidFill>
              </a:rPr>
              <a:t>Problem </a:t>
            </a:r>
            <a:r>
              <a:rPr lang="en" sz="3000" dirty="0">
                <a:solidFill>
                  <a:srgbClr val="666666"/>
                </a:solidFill>
              </a:rPr>
              <a:t>vs </a:t>
            </a:r>
            <a:r>
              <a:rPr lang="en" sz="3000" dirty="0" smtClean="0">
                <a:solidFill>
                  <a:srgbClr val="666666"/>
                </a:solidFill>
              </a:rPr>
              <a:t>Project:</a:t>
            </a:r>
            <a:endParaRPr lang="en" sz="3000" dirty="0"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/>
              <a:t>Project/Problem Based Learning (PBL)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6900" cy="6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666666"/>
                </a:solidFill>
              </a:rPr>
              <a:t>Problem </a:t>
            </a:r>
            <a:r>
              <a:rPr lang="en" sz="3000" dirty="0">
                <a:solidFill>
                  <a:srgbClr val="666666"/>
                </a:solidFill>
              </a:rPr>
              <a:t>vs </a:t>
            </a:r>
            <a:r>
              <a:rPr lang="en" sz="3000" dirty="0" smtClean="0">
                <a:solidFill>
                  <a:srgbClr val="666666"/>
                </a:solidFill>
              </a:rPr>
              <a:t>Project:</a:t>
            </a:r>
            <a:endParaRPr lang="en" sz="3000" dirty="0"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666666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311700" y="2156107"/>
            <a:ext cx="8148000" cy="737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3000" dirty="0">
                <a:solidFill>
                  <a:srgbClr val="666666"/>
                </a:solidFill>
              </a:rPr>
              <a:t>Problem = use case studies,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40211842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/>
              <a:t>Project/Problem Based Learning (PBL)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56900" cy="6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666666"/>
                </a:solidFill>
              </a:rPr>
              <a:t>Problem </a:t>
            </a:r>
            <a:r>
              <a:rPr lang="en" sz="3000" dirty="0">
                <a:solidFill>
                  <a:srgbClr val="666666"/>
                </a:solidFill>
              </a:rPr>
              <a:t>vs </a:t>
            </a:r>
            <a:r>
              <a:rPr lang="en" sz="3000" dirty="0" smtClean="0">
                <a:solidFill>
                  <a:srgbClr val="666666"/>
                </a:solidFill>
              </a:rPr>
              <a:t>Project:</a:t>
            </a:r>
            <a:endParaRPr lang="en" sz="3000" dirty="0"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666666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23701" y="3064527"/>
            <a:ext cx="8135999" cy="13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3000" dirty="0">
                <a:solidFill>
                  <a:srgbClr val="666666"/>
                </a:solidFill>
              </a:rPr>
              <a:t>Project = “maker” movement, create something new/different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1" name="Shape 201"/>
          <p:cNvSpPr txBox="1"/>
          <p:nvPr/>
        </p:nvSpPr>
        <p:spPr>
          <a:xfrm>
            <a:off x="311700" y="2156107"/>
            <a:ext cx="8148000" cy="737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</a:pPr>
            <a:r>
              <a:rPr lang="en" sz="3000" dirty="0">
                <a:solidFill>
                  <a:srgbClr val="666666"/>
                </a:solidFill>
              </a:rPr>
              <a:t>Problem = use case studies,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766990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957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Constructivism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3725"/>
            <a:ext cx="512445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757550" y="4456775"/>
            <a:ext cx="140399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/>
              <a:t>Social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957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Constructivism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3725"/>
            <a:ext cx="512445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875" y="2273150"/>
            <a:ext cx="381000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757550" y="4456775"/>
            <a:ext cx="140399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/>
              <a:t>Social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547450" y="1533250"/>
            <a:ext cx="15953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Cognitive</a:t>
            </a:r>
          </a:p>
        </p:txBody>
      </p:sp>
    </p:spTree>
    <p:extLst>
      <p:ext uri="{BB962C8B-B14F-4D97-AF65-F5344CB8AC3E}">
        <p14:creationId xmlns:p14="http://schemas.microsoft.com/office/powerpoint/2010/main" val="1472274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Humanism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4100" cy="8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simply animals with higher functioning mental processing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026" name="Picture 2" descr="https://encrypted-tbn3.gstatic.com/images?q=tbn:ANd9GcQOD3DfOOGnwXQYjJ57qrWu_ga-2GDd3L1jWlbI5LndPyGYViC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1" y="1451732"/>
            <a:ext cx="3677138" cy="25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Humanism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4100" cy="8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simply animals with higher functioning mental processing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4" name="Shape 224"/>
          <p:cNvSpPr txBox="1"/>
          <p:nvPr/>
        </p:nvSpPr>
        <p:spPr>
          <a:xfrm>
            <a:off x="288450" y="2055125"/>
            <a:ext cx="5059499" cy="64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as important as thoughts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44" y="1535003"/>
            <a:ext cx="2972486" cy="23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4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1190</Words>
  <Application>Microsoft Office PowerPoint</Application>
  <PresentationFormat>On-screen Show (16:9)</PresentationFormat>
  <Paragraphs>233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simple-light-2</vt:lpstr>
      <vt:lpstr>Flipped Classroom  &amp; PBL:  Theory and Practice</vt:lpstr>
      <vt:lpstr>Part 5 PBL  Supporting Learning Theories</vt:lpstr>
      <vt:lpstr>Project/Problem Based Learning (PBL)</vt:lpstr>
      <vt:lpstr>Project/Problem Based Learning (PBL)</vt:lpstr>
      <vt:lpstr>Project/Problem Based Learning (PBL)</vt:lpstr>
      <vt:lpstr>Constructivism</vt:lpstr>
      <vt:lpstr>Constructivism</vt:lpstr>
      <vt:lpstr>Humanism </vt:lpstr>
      <vt:lpstr>Humanism </vt:lpstr>
      <vt:lpstr>Humanism </vt:lpstr>
      <vt:lpstr>Humanism </vt:lpstr>
      <vt:lpstr>Social Cognition </vt:lpstr>
      <vt:lpstr>Social Cognition </vt:lpstr>
      <vt:lpstr>Social Cognition </vt:lpstr>
      <vt:lpstr>Connectivism</vt:lpstr>
      <vt:lpstr>Connectivism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 &amp; PBL:  Theory and Practice</dc:title>
  <dc:creator>William</dc:creator>
  <cp:lastModifiedBy>Microsoft account</cp:lastModifiedBy>
  <cp:revision>16</cp:revision>
  <dcterms:modified xsi:type="dcterms:W3CDTF">2016-01-03T20:16:14Z</dcterms:modified>
</cp:coreProperties>
</file>