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82" r:id="rId3"/>
    <p:sldId id="281" r:id="rId4"/>
    <p:sldId id="277" r:id="rId5"/>
    <p:sldId id="278" r:id="rId6"/>
    <p:sldId id="279" r:id="rId7"/>
    <p:sldId id="290" r:id="rId8"/>
    <p:sldId id="280" r:id="rId9"/>
    <p:sldId id="291" r:id="rId10"/>
    <p:sldId id="288" r:id="rId11"/>
    <p:sldId id="292" r:id="rId12"/>
    <p:sldId id="283" r:id="rId13"/>
    <p:sldId id="284" r:id="rId14"/>
    <p:sldId id="285" r:id="rId15"/>
    <p:sldId id="286" r:id="rId16"/>
    <p:sldId id="287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918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3357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Hands on learning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 engagement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Innovation, creativity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Teamwork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605435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944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173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2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6878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472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39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Application, evaluation, synthesis of concepts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voice and choice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set goals and learn how to break down big projects</a:t>
            </a:r>
          </a:p>
          <a:p>
            <a:pPr marL="1371600" lvl="2" indent="-1841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for and encourages interdisciplinary studies</a:t>
            </a:r>
          </a:p>
        </p:txBody>
      </p:sp>
    </p:spTree>
    <p:extLst>
      <p:ext uri="{BB962C8B-B14F-4D97-AF65-F5344CB8AC3E}">
        <p14:creationId xmlns:p14="http://schemas.microsoft.com/office/powerpoint/2010/main" val="942732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069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in the life video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testimonials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Photos</a:t>
            </a:r>
          </a:p>
          <a:p>
            <a:pPr marL="1371600" lvl="2" indent="-114300" rtl="0">
              <a:spcBef>
                <a:spcPts val="0"/>
              </a:spcBef>
              <a:buClr>
                <a:schemeClr val="dk1"/>
              </a:buClr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class short term projects vs long term</a:t>
            </a:r>
          </a:p>
        </p:txBody>
      </p:sp>
    </p:spTree>
    <p:extLst>
      <p:ext uri="{BB962C8B-B14F-4D97-AF65-F5344CB8AC3E}">
        <p14:creationId xmlns:p14="http://schemas.microsoft.com/office/powerpoint/2010/main" val="667181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it look like?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in every classroom/for every project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engaged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Collaboration/teamwork</a:t>
            </a:r>
          </a:p>
          <a:p>
            <a:pPr marL="1371600" lvl="2" indent="-1841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Lively discussions</a:t>
            </a:r>
          </a:p>
        </p:txBody>
      </p:sp>
    </p:spTree>
    <p:extLst>
      <p:ext uri="{BB962C8B-B14F-4D97-AF65-F5344CB8AC3E}">
        <p14:creationId xmlns:p14="http://schemas.microsoft.com/office/powerpoint/2010/main" val="342916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it look like?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in every classroom/for every project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engaged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Collaboration/teamwork</a:t>
            </a:r>
          </a:p>
          <a:p>
            <a:pPr marL="1371600" lvl="2" indent="-1841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Lively discussions</a:t>
            </a:r>
          </a:p>
        </p:txBody>
      </p:sp>
    </p:spTree>
    <p:extLst>
      <p:ext uri="{BB962C8B-B14F-4D97-AF65-F5344CB8AC3E}">
        <p14:creationId xmlns:p14="http://schemas.microsoft.com/office/powerpoint/2010/main" val="611055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831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5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1859800" y="3152050"/>
            <a:ext cx="2683799" cy="100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Bill Huitt</a:t>
            </a:r>
          </a:p>
          <a:p>
            <a:pPr rtl="0">
              <a:spcBef>
                <a:spcPts val="0"/>
              </a:spcBef>
              <a:buNone/>
            </a:pPr>
            <a:r>
              <a:rPr lang="en" sz="2000"/>
              <a:t>@whuitt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7375" y="54225"/>
            <a:ext cx="2330874" cy="8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0475" y="3314748"/>
            <a:ext cx="1763525" cy="176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5">
            <a:alphaModFix/>
          </a:blip>
          <a:srcRect l="5583" t="4598" r="6766"/>
          <a:stretch/>
        </p:blipFill>
        <p:spPr>
          <a:xfrm>
            <a:off x="118800" y="3152050"/>
            <a:ext cx="1763516" cy="199144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1051300" y="890250"/>
            <a:ext cx="7254600" cy="2254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Flipped Classroom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&amp; PBL: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Theory and Practice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50" y="54225"/>
            <a:ext cx="1352275" cy="16948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4462325" y="3076550"/>
            <a:ext cx="2808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2"/>
                </a:solidFill>
              </a:rPr>
              <a:t>Katie Vernon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2"/>
                </a:solidFill>
              </a:rPr>
              <a:t>@KVernonBHS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3192" y="41477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chemeClr val="dk1"/>
              </a:buClr>
              <a:buSzPct val="50000"/>
            </a:pPr>
            <a:r>
              <a:rPr lang="en" b="1" dirty="0">
                <a:solidFill>
                  <a:schemeClr val="dk2"/>
                </a:solidFill>
              </a:rPr>
              <a:t>Back Channel:</a:t>
            </a:r>
          </a:p>
          <a:p>
            <a:pPr lvl="0" algn="ctr">
              <a:buClr>
                <a:schemeClr val="dk1"/>
              </a:buClr>
              <a:buSzPct val="50000"/>
            </a:pPr>
            <a:r>
              <a:rPr lang="en" b="1" dirty="0">
                <a:solidFill>
                  <a:schemeClr val="dk2"/>
                </a:solidFill>
              </a:rPr>
              <a:t>https://todaysmeet.com/FlippedPBLWorkshop</a:t>
            </a:r>
            <a:endParaRPr lang="en"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311700" y="0"/>
            <a:ext cx="4365899" cy="514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ctr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2400">
                <a:solidFill>
                  <a:srgbClr val="666666"/>
                </a:solidFill>
              </a:rPr>
              <a:t>What are some of the </a:t>
            </a:r>
            <a:r>
              <a:rPr lang="en" sz="2400" b="1" u="sng">
                <a:solidFill>
                  <a:srgbClr val="666666"/>
                </a:solidFill>
              </a:rPr>
              <a:t>BENEFITS</a:t>
            </a:r>
            <a:r>
              <a:rPr lang="en" sz="2400">
                <a:solidFill>
                  <a:srgbClr val="666666"/>
                </a:solidFill>
              </a:rPr>
              <a:t> of integrating PBL into your classroom?</a:t>
            </a:r>
          </a:p>
          <a:p>
            <a:pPr algn="l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  <a:p>
            <a:pPr marL="457200" lvl="0" indent="-228600" algn="ctr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2400">
                <a:solidFill>
                  <a:srgbClr val="666666"/>
                </a:solidFill>
              </a:rPr>
              <a:t>What are some of the </a:t>
            </a:r>
            <a:r>
              <a:rPr lang="en" sz="2400" b="1" u="sng">
                <a:solidFill>
                  <a:srgbClr val="666666"/>
                </a:solidFill>
              </a:rPr>
              <a:t>CHALLENGES </a:t>
            </a:r>
            <a:r>
              <a:rPr lang="en" sz="2400">
                <a:solidFill>
                  <a:srgbClr val="666666"/>
                </a:solidFill>
              </a:rPr>
              <a:t>of integrating PBL into your classroom?</a:t>
            </a:r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4975" y="65449"/>
            <a:ext cx="4629024" cy="501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>
            <a:hlinkClick r:id=""/>
          </p:cNvPr>
          <p:cNvSpPr/>
          <p:nvPr/>
        </p:nvSpPr>
        <p:spPr>
          <a:xfrm>
            <a:off x="1185975" y="1292675"/>
            <a:ext cx="2768300" cy="20762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81084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Benefits and Challenges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53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3212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Project Based Learning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207300" y="1066200"/>
            <a:ext cx="4623900" cy="49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HOW?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7600" y="0"/>
            <a:ext cx="2242470" cy="205954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252350" y="1556575"/>
            <a:ext cx="3965700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Create time </a:t>
            </a:r>
          </a:p>
        </p:txBody>
      </p:sp>
    </p:spTree>
    <p:extLst>
      <p:ext uri="{BB962C8B-B14F-4D97-AF65-F5344CB8AC3E}">
        <p14:creationId xmlns:p14="http://schemas.microsoft.com/office/powerpoint/2010/main" val="3436868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3212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Project Based Learning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207300" y="1066200"/>
            <a:ext cx="4623900" cy="49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HOW?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7600" y="0"/>
            <a:ext cx="2242470" cy="2059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9350" y="1066199"/>
            <a:ext cx="2381250" cy="158098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252350" y="1556575"/>
            <a:ext cx="3965700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Create time 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252350" y="1937000"/>
            <a:ext cx="38936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Flip your content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8270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3212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Project Based Learning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207300" y="1066200"/>
            <a:ext cx="4623900" cy="49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HOW?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7600" y="0"/>
            <a:ext cx="2242470" cy="2059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9350" y="1066199"/>
            <a:ext cx="2381250" cy="158098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252350" y="1556575"/>
            <a:ext cx="3965700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Create time 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252350" y="1937000"/>
            <a:ext cx="38936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Flip your content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 txBox="1"/>
          <p:nvPr/>
        </p:nvSpPr>
        <p:spPr>
          <a:xfrm>
            <a:off x="252350" y="2353625"/>
            <a:ext cx="35450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Start at the end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95" name="Shape 295"/>
          <p:cNvSpPr txBox="1"/>
          <p:nvPr/>
        </p:nvSpPr>
        <p:spPr>
          <a:xfrm>
            <a:off x="252350" y="2739900"/>
            <a:ext cx="3833699" cy="74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RUBRICS, detailed instructions</a:t>
            </a:r>
          </a:p>
        </p:txBody>
      </p:sp>
    </p:spTree>
    <p:extLst>
      <p:ext uri="{BB962C8B-B14F-4D97-AF65-F5344CB8AC3E}">
        <p14:creationId xmlns:p14="http://schemas.microsoft.com/office/powerpoint/2010/main" val="23544140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3212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Project Based Learning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207300" y="1066200"/>
            <a:ext cx="4623900" cy="49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HOW?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7600" y="0"/>
            <a:ext cx="2242470" cy="2059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9350" y="1066199"/>
            <a:ext cx="2381250" cy="1580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3750" y="2129275"/>
            <a:ext cx="2381250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252350" y="1556575"/>
            <a:ext cx="3965700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Create time 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252350" y="1937000"/>
            <a:ext cx="38936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Flip your content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 txBox="1"/>
          <p:nvPr/>
        </p:nvSpPr>
        <p:spPr>
          <a:xfrm>
            <a:off x="252350" y="2353625"/>
            <a:ext cx="35450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Start at the end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95" name="Shape 295"/>
          <p:cNvSpPr txBox="1"/>
          <p:nvPr/>
        </p:nvSpPr>
        <p:spPr>
          <a:xfrm>
            <a:off x="252350" y="2739900"/>
            <a:ext cx="3833699" cy="74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RUBRICS, detailed instructions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252350" y="3604300"/>
            <a:ext cx="4321200" cy="49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ASK YOUR STUDENTS!</a:t>
            </a:r>
          </a:p>
        </p:txBody>
      </p:sp>
    </p:spTree>
    <p:extLst>
      <p:ext uri="{BB962C8B-B14F-4D97-AF65-F5344CB8AC3E}">
        <p14:creationId xmlns:p14="http://schemas.microsoft.com/office/powerpoint/2010/main" val="40046754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3212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Project Based Learning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207300" y="1066200"/>
            <a:ext cx="4623900" cy="49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HOW?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7600" y="0"/>
            <a:ext cx="2242470" cy="2059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9350" y="1066199"/>
            <a:ext cx="2381250" cy="1580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3750" y="2129275"/>
            <a:ext cx="238125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6350" y="2926325"/>
            <a:ext cx="2381250" cy="2124588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252350" y="1556575"/>
            <a:ext cx="3965700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Create time 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252350" y="1937000"/>
            <a:ext cx="38936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Flip your content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 txBox="1"/>
          <p:nvPr/>
        </p:nvSpPr>
        <p:spPr>
          <a:xfrm>
            <a:off x="252350" y="2353625"/>
            <a:ext cx="35450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Start at the end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95" name="Shape 295"/>
          <p:cNvSpPr txBox="1"/>
          <p:nvPr/>
        </p:nvSpPr>
        <p:spPr>
          <a:xfrm>
            <a:off x="252350" y="2739900"/>
            <a:ext cx="3833699" cy="74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RUBRICS, detailed instructions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252350" y="3604300"/>
            <a:ext cx="4321200" cy="49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ASK YOUR STUDENTS!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252350" y="4030375"/>
            <a:ext cx="3545099" cy="49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Use the INTERNET</a:t>
            </a:r>
          </a:p>
        </p:txBody>
      </p:sp>
    </p:spTree>
    <p:extLst>
      <p:ext uri="{BB962C8B-B14F-4D97-AF65-F5344CB8AC3E}">
        <p14:creationId xmlns:p14="http://schemas.microsoft.com/office/powerpoint/2010/main" val="12132390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ctrTitle"/>
          </p:nvPr>
        </p:nvSpPr>
        <p:spPr>
          <a:xfrm>
            <a:off x="311708" y="1545451"/>
            <a:ext cx="8520599" cy="108856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Part 4</a:t>
            </a:r>
            <a:br>
              <a:rPr lang="en" dirty="0" smtClean="0"/>
            </a:br>
            <a:r>
              <a:rPr lang="en" dirty="0" smtClean="0"/>
              <a:t>Introduction </a:t>
            </a:r>
            <a:r>
              <a:rPr lang="en" dirty="0"/>
              <a:t>to </a:t>
            </a:r>
            <a:r>
              <a:rPr lang="en" dirty="0" smtClean="0"/>
              <a:t>PBL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9804632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/>
              <a:t>Project/Problem Based Learning (PBL)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56900" cy="62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>
                <a:solidFill>
                  <a:srgbClr val="666666"/>
                </a:solidFill>
              </a:rPr>
              <a:t>Project vs Problem:</a:t>
            </a:r>
          </a:p>
          <a:p>
            <a:pPr lvl="0">
              <a:spcBef>
                <a:spcPts val="0"/>
              </a:spcBef>
              <a:buNone/>
            </a:pPr>
            <a:endParaRPr sz="3000">
              <a:solidFill>
                <a:srgbClr val="666666"/>
              </a:solidFill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360550" y="1959000"/>
            <a:ext cx="8135999" cy="13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66666"/>
              </a:buClr>
              <a:buSzPct val="100000"/>
            </a:pPr>
            <a:r>
              <a:rPr lang="en" sz="3000" dirty="0">
                <a:solidFill>
                  <a:srgbClr val="666666"/>
                </a:solidFill>
              </a:rPr>
              <a:t>Project = “maker” movement, create something new/different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1" name="Shape 201"/>
          <p:cNvSpPr txBox="1"/>
          <p:nvPr/>
        </p:nvSpPr>
        <p:spPr>
          <a:xfrm>
            <a:off x="420600" y="3472924"/>
            <a:ext cx="8148000" cy="143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66666"/>
              </a:buClr>
              <a:buSzPct val="100000"/>
            </a:pPr>
            <a:r>
              <a:rPr lang="en" sz="3000" dirty="0">
                <a:solidFill>
                  <a:srgbClr val="666666"/>
                </a:solidFill>
              </a:rPr>
              <a:t>Problem = use case studies, solve problems</a:t>
            </a:r>
          </a:p>
        </p:txBody>
      </p:sp>
    </p:spTree>
    <p:extLst>
      <p:ext uri="{BB962C8B-B14F-4D97-AF65-F5344CB8AC3E}">
        <p14:creationId xmlns:p14="http://schemas.microsoft.com/office/powerpoint/2010/main" val="39788748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250" y="683625"/>
            <a:ext cx="7147500" cy="377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8949" y="191275"/>
            <a:ext cx="6006099" cy="476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1270"/>
            <a:ext cx="9144000" cy="476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My PBL Classroom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5924" y="2683949"/>
            <a:ext cx="3279398" cy="245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4">
            <a:alphaModFix/>
          </a:blip>
          <a:srcRect t="17620"/>
          <a:stretch/>
        </p:blipFill>
        <p:spPr>
          <a:xfrm>
            <a:off x="0" y="897524"/>
            <a:ext cx="3352274" cy="2071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8699" y="112199"/>
            <a:ext cx="3429003" cy="257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82723" y="2899699"/>
            <a:ext cx="2991749" cy="22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 dirty="0"/>
              <a:t>How Do You </a:t>
            </a:r>
            <a:r>
              <a:rPr lang="en" b="1" u="sng" dirty="0"/>
              <a:t>USE</a:t>
            </a:r>
            <a:r>
              <a:rPr lang="en" b="1" dirty="0"/>
              <a:t> PBL?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600" dirty="0"/>
              <a:t>Short Term (in class) Projects: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2-4 days in class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Teacher driven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Problem solving, critical thinking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Collaboration, teamwork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Expert (YOU) for guidance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1600" dirty="0"/>
              <a:t>Research, write, create, design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 dirty="0"/>
              <a:t>How Do You </a:t>
            </a:r>
            <a:r>
              <a:rPr lang="en" b="1" u="sng" dirty="0"/>
              <a:t>USE</a:t>
            </a:r>
            <a:r>
              <a:rPr lang="en" b="1" dirty="0"/>
              <a:t> PBL?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600" dirty="0"/>
              <a:t>Short Term (in class) Projects: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2-4 days in class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Teacher driven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Problem solving, critical thinking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Collaboration, teamwork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Expert (YOU) for guidance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1600" dirty="0"/>
              <a:t>Research, write, create, design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2"/>
          </p:nvPr>
        </p:nvSpPr>
        <p:spPr>
          <a:xfrm>
            <a:off x="4832400" y="1152474"/>
            <a:ext cx="3999899" cy="39910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600" dirty="0"/>
              <a:t>Long Term (in class) Projects: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Semester or year long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Student driven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Problem solving, critical thinking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Collaborate or individual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Expert (maybe you, maybe not you) for guidance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1600" dirty="0"/>
              <a:t>Research → PLAN → design → create → innovate</a:t>
            </a:r>
          </a:p>
        </p:txBody>
      </p:sp>
    </p:spTree>
    <p:extLst>
      <p:ext uri="{BB962C8B-B14F-4D97-AF65-F5344CB8AC3E}">
        <p14:creationId xmlns:p14="http://schemas.microsoft.com/office/powerpoint/2010/main" val="15938146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/>
              <a:t>Examples From My Classroom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938125" y="1017725"/>
            <a:ext cx="1659299" cy="37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 b="1" u="sng"/>
              <a:t>Short Term: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6362"/>
            <a:ext cx="2814351" cy="21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1474" y="3272674"/>
            <a:ext cx="2494446" cy="187082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2922225" y="1412550"/>
            <a:ext cx="2415300" cy="173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800"/>
              <a:t>Movies</a:t>
            </a:r>
          </a:p>
          <a:p>
            <a:pPr rtl="0">
              <a:spcBef>
                <a:spcPts val="0"/>
              </a:spcBef>
              <a:buNone/>
            </a:pPr>
            <a:r>
              <a:rPr lang="en" sz="2800"/>
              <a:t>Posters</a:t>
            </a:r>
          </a:p>
          <a:p>
            <a:pPr rtl="0">
              <a:spcBef>
                <a:spcPts val="0"/>
              </a:spcBef>
              <a:buNone/>
            </a:pPr>
            <a:r>
              <a:rPr lang="en" sz="2800"/>
              <a:t>Songs</a:t>
            </a:r>
          </a:p>
          <a:p>
            <a:pPr rtl="0">
              <a:spcBef>
                <a:spcPts val="0"/>
              </a:spcBef>
              <a:buNone/>
            </a:pPr>
            <a:r>
              <a:rPr lang="en" sz="2800"/>
              <a:t>Games</a:t>
            </a:r>
          </a:p>
          <a:p>
            <a:pPr>
              <a:spcBef>
                <a:spcPts val="0"/>
              </a:spcBef>
              <a:buNone/>
            </a:pPr>
            <a:endParaRPr sz="2800"/>
          </a:p>
        </p:txBody>
      </p:sp>
      <p:sp>
        <p:nvSpPr>
          <p:cNvPr id="260" name="Shape 260"/>
          <p:cNvSpPr txBox="1"/>
          <p:nvPr/>
        </p:nvSpPr>
        <p:spPr>
          <a:xfrm>
            <a:off x="75475" y="3677000"/>
            <a:ext cx="2199899" cy="133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40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Poems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40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Presentations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40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Short Stories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/>
              <a:t>Examples From My Classroom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938125" y="1017725"/>
            <a:ext cx="1659299" cy="37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 b="1" u="sng"/>
              <a:t>Short Term: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6643775" y="1065000"/>
            <a:ext cx="1659299" cy="37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 u="sng"/>
              <a:t>Long Term: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6362"/>
            <a:ext cx="2814351" cy="21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1474" y="3272674"/>
            <a:ext cx="2494446" cy="187082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2922225" y="1412550"/>
            <a:ext cx="2415300" cy="173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800"/>
              <a:t>Movies</a:t>
            </a:r>
          </a:p>
          <a:p>
            <a:pPr rtl="0">
              <a:spcBef>
                <a:spcPts val="0"/>
              </a:spcBef>
              <a:buNone/>
            </a:pPr>
            <a:r>
              <a:rPr lang="en" sz="2800"/>
              <a:t>Posters</a:t>
            </a:r>
          </a:p>
          <a:p>
            <a:pPr rtl="0">
              <a:spcBef>
                <a:spcPts val="0"/>
              </a:spcBef>
              <a:buNone/>
            </a:pPr>
            <a:r>
              <a:rPr lang="en" sz="2800"/>
              <a:t>Songs</a:t>
            </a:r>
          </a:p>
          <a:p>
            <a:pPr rtl="0">
              <a:spcBef>
                <a:spcPts val="0"/>
              </a:spcBef>
              <a:buNone/>
            </a:pPr>
            <a:r>
              <a:rPr lang="en" sz="2800"/>
              <a:t>Games</a:t>
            </a:r>
          </a:p>
          <a:p>
            <a:pPr>
              <a:spcBef>
                <a:spcPts val="0"/>
              </a:spcBef>
              <a:buNone/>
            </a:pPr>
            <a:endParaRPr sz="2800"/>
          </a:p>
        </p:txBody>
      </p:sp>
      <p:sp>
        <p:nvSpPr>
          <p:cNvPr id="260" name="Shape 260"/>
          <p:cNvSpPr txBox="1"/>
          <p:nvPr/>
        </p:nvSpPr>
        <p:spPr>
          <a:xfrm>
            <a:off x="75475" y="3677000"/>
            <a:ext cx="2199899" cy="133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40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Poems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40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Presentations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40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Short Stories</a:t>
            </a:r>
          </a:p>
        </p:txBody>
      </p:sp>
      <p:pic>
        <p:nvPicPr>
          <p:cNvPr id="261" name="Shape 2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7573" y="3118800"/>
            <a:ext cx="1496425" cy="199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8749" y="2511349"/>
            <a:ext cx="1974122" cy="263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81250" y="1345186"/>
            <a:ext cx="1403132" cy="187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52825" y="1489673"/>
            <a:ext cx="1891177" cy="1418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1216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412</Words>
  <Application>Microsoft Office PowerPoint</Application>
  <PresentationFormat>On-screen Show (16:9)</PresentationFormat>
  <Paragraphs>118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simple-light-2</vt:lpstr>
      <vt:lpstr>Flipped Classroom  &amp; PBL:  Theory and Practice</vt:lpstr>
      <vt:lpstr>Part 4 Introduction to PBL</vt:lpstr>
      <vt:lpstr>Project/Problem Based Learning (PBL)</vt:lpstr>
      <vt:lpstr>PowerPoint Presentation</vt:lpstr>
      <vt:lpstr>My PBL Classroom </vt:lpstr>
      <vt:lpstr>How Do You USE PBL?</vt:lpstr>
      <vt:lpstr>How Do You USE PBL?</vt:lpstr>
      <vt:lpstr>Examples From My Classroom</vt:lpstr>
      <vt:lpstr>Examples From My Classroom</vt:lpstr>
      <vt:lpstr>PowerPoint Presentation</vt:lpstr>
      <vt:lpstr>Benefits and Challenges</vt:lpstr>
      <vt:lpstr>Project Based Learning </vt:lpstr>
      <vt:lpstr>Project Based Learning </vt:lpstr>
      <vt:lpstr>Project Based Learning </vt:lpstr>
      <vt:lpstr>Project Based Learning </vt:lpstr>
      <vt:lpstr>Project Based Learning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Flipped Classroom  &amp; PBL:  Theory and Practice</dc:title>
  <dc:creator>William</dc:creator>
  <cp:lastModifiedBy>Microsoft account</cp:lastModifiedBy>
  <cp:revision>10</cp:revision>
  <dcterms:modified xsi:type="dcterms:W3CDTF">2016-01-03T19:39:03Z</dcterms:modified>
</cp:coreProperties>
</file>