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61" r:id="rId3"/>
    <p:sldId id="295" r:id="rId4"/>
    <p:sldId id="262" r:id="rId5"/>
    <p:sldId id="296" r:id="rId6"/>
    <p:sldId id="263" r:id="rId7"/>
    <p:sldId id="264" r:id="rId8"/>
    <p:sldId id="297" r:id="rId9"/>
    <p:sldId id="300" r:id="rId10"/>
    <p:sldId id="265" r:id="rId11"/>
    <p:sldId id="298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0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9183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3357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0207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3699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3466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Lecture in class, send HW home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 happens outside of classroom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do not have access to experts when they practice</a:t>
            </a:r>
          </a:p>
          <a:p>
            <a:pPr marL="1371600" lvl="2" indent="-18415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time for application, hands on activities, labs, etc</a:t>
            </a:r>
          </a:p>
        </p:txBody>
      </p:sp>
    </p:spTree>
    <p:extLst>
      <p:ext uri="{BB962C8B-B14F-4D97-AF65-F5344CB8AC3E}">
        <p14:creationId xmlns:p14="http://schemas.microsoft.com/office/powerpoint/2010/main" val="2809269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Lecture in class, send HW home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 happens outside of classroom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do not have access to experts when they practice</a:t>
            </a:r>
          </a:p>
          <a:p>
            <a:pPr marL="1371600" lvl="2" indent="-18415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time for application, hands on activities, labs, etc</a:t>
            </a:r>
          </a:p>
        </p:txBody>
      </p:sp>
    </p:spTree>
    <p:extLst>
      <p:ext uri="{BB962C8B-B14F-4D97-AF65-F5344CB8AC3E}">
        <p14:creationId xmlns:p14="http://schemas.microsoft.com/office/powerpoint/2010/main" val="3907391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Lecture in class, send HW home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 happens outside of classroom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do not have access to experts when they practice</a:t>
            </a:r>
          </a:p>
          <a:p>
            <a:pPr marL="1371600" lvl="2" indent="-18415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time for application, hands on activities, labs, etc</a:t>
            </a:r>
          </a:p>
        </p:txBody>
      </p:sp>
    </p:spTree>
    <p:extLst>
      <p:ext uri="{BB962C8B-B14F-4D97-AF65-F5344CB8AC3E}">
        <p14:creationId xmlns:p14="http://schemas.microsoft.com/office/powerpoint/2010/main" val="1202975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Flipping does not ALWAYS have to involve video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Important thing to remember:  CONTENT delivered at home, application occurs IN CLASS with the expert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marL="914400" lvl="1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is “flipped learning” different?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“Lecture” is done at home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come to class with prior knowledge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gain confidence</a:t>
            </a:r>
          </a:p>
          <a:p>
            <a:pPr marL="1371600" lvl="2" indent="-18415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“Expert” is around for practice and application of concepts</a:t>
            </a:r>
          </a:p>
        </p:txBody>
      </p:sp>
    </p:spTree>
    <p:extLst>
      <p:ext uri="{BB962C8B-B14F-4D97-AF65-F5344CB8AC3E}">
        <p14:creationId xmlns:p14="http://schemas.microsoft.com/office/powerpoint/2010/main" val="2638147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1217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283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 KNOWLEDGE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time in class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application, problem solving, critical thinkin</a:t>
            </a:r>
          </a:p>
        </p:txBody>
      </p:sp>
    </p:spTree>
    <p:extLst>
      <p:ext uri="{BB962C8B-B14F-4D97-AF65-F5344CB8AC3E}">
        <p14:creationId xmlns:p14="http://schemas.microsoft.com/office/powerpoint/2010/main" val="2260908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ubTitle" idx="1"/>
          </p:nvPr>
        </p:nvSpPr>
        <p:spPr>
          <a:xfrm>
            <a:off x="1859800" y="3152050"/>
            <a:ext cx="2683799" cy="1006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Bill Huitt</a:t>
            </a:r>
          </a:p>
          <a:p>
            <a:pPr rtl="0">
              <a:spcBef>
                <a:spcPts val="0"/>
              </a:spcBef>
              <a:buNone/>
            </a:pPr>
            <a:r>
              <a:rPr lang="en" sz="2000"/>
              <a:t>@whuitt</a:t>
            </a:r>
          </a:p>
        </p:txBody>
      </p:sp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7375" y="54225"/>
            <a:ext cx="2330874" cy="8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0475" y="3314748"/>
            <a:ext cx="1763525" cy="176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 rotWithShape="1">
          <a:blip r:embed="rId5">
            <a:alphaModFix/>
          </a:blip>
          <a:srcRect l="5583" t="4598" r="6766"/>
          <a:stretch/>
        </p:blipFill>
        <p:spPr>
          <a:xfrm>
            <a:off x="118800" y="3152050"/>
            <a:ext cx="1763516" cy="199144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1051300" y="890250"/>
            <a:ext cx="7254600" cy="2254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Flipped Classroom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&amp; PBL: 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Theory and Practice</a:t>
            </a:r>
          </a:p>
        </p:txBody>
      </p:sp>
      <p:pic>
        <p:nvPicPr>
          <p:cNvPr id="58" name="Shape 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350" y="54225"/>
            <a:ext cx="1352275" cy="16948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/>
          <p:nvPr/>
        </p:nvSpPr>
        <p:spPr>
          <a:xfrm>
            <a:off x="4462325" y="3076550"/>
            <a:ext cx="28086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solidFill>
                  <a:schemeClr val="dk2"/>
                </a:solidFill>
              </a:rPr>
              <a:t>Katie Vernon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chemeClr val="dk2"/>
                </a:solidFill>
              </a:rPr>
              <a:t>@KVernonBHS</a:t>
            </a:r>
          </a:p>
        </p:txBody>
      </p:sp>
      <p:sp>
        <p:nvSpPr>
          <p:cNvPr id="2" name="Rectangle 1"/>
          <p:cNvSpPr/>
          <p:nvPr/>
        </p:nvSpPr>
        <p:spPr>
          <a:xfrm>
            <a:off x="2433192" y="414777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>
                <a:schemeClr val="dk1"/>
              </a:buClr>
              <a:buSzPct val="50000"/>
            </a:pPr>
            <a:r>
              <a:rPr lang="en" b="1" dirty="0">
                <a:solidFill>
                  <a:schemeClr val="dk2"/>
                </a:solidFill>
              </a:rPr>
              <a:t>Back Channel:</a:t>
            </a:r>
          </a:p>
          <a:p>
            <a:pPr lvl="0" algn="ctr">
              <a:buClr>
                <a:schemeClr val="dk1"/>
              </a:buClr>
              <a:buSzPct val="50000"/>
            </a:pPr>
            <a:r>
              <a:rPr lang="en" b="1" dirty="0">
                <a:solidFill>
                  <a:schemeClr val="dk2"/>
                </a:solidFill>
              </a:rPr>
              <a:t>https://todaysmeet.com/FlippedPBLWorkshop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b="1" dirty="0"/>
              <a:t>MY Flipped Classroom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2"/>
          </p:nvPr>
        </p:nvSpPr>
        <p:spPr>
          <a:xfrm>
            <a:off x="5144101" y="2296989"/>
            <a:ext cx="3999899" cy="164329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800" dirty="0">
              <a:solidFill>
                <a:srgbClr val="666666"/>
              </a:solidFill>
            </a:endParaRPr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4300" y="4250"/>
            <a:ext cx="1158448" cy="154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4">
            <a:alphaModFix/>
          </a:blip>
          <a:srcRect t="25149" r="4324" b="24340"/>
          <a:stretch/>
        </p:blipFill>
        <p:spPr>
          <a:xfrm>
            <a:off x="5392328" y="2463274"/>
            <a:ext cx="3310275" cy="1310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5">
            <a:alphaModFix/>
          </a:blip>
          <a:srcRect t="21689" r="11504" b="8861"/>
          <a:stretch/>
        </p:blipFill>
        <p:spPr>
          <a:xfrm>
            <a:off x="0" y="112162"/>
            <a:ext cx="2440802" cy="14366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34"/>
          <p:cNvSpPr txBox="1">
            <a:spLocks noGrp="1"/>
          </p:cNvSpPr>
          <p:nvPr>
            <p:ph type="body" idx="1"/>
          </p:nvPr>
        </p:nvSpPr>
        <p:spPr>
          <a:xfrm>
            <a:off x="147927" y="1458499"/>
            <a:ext cx="4192061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" sz="1700" dirty="0" smtClean="0">
                <a:solidFill>
                  <a:srgbClr val="666666"/>
                </a:solidFill>
              </a:rPr>
              <a:t>Benefits:</a:t>
            </a:r>
          </a:p>
          <a:p>
            <a:pPr marL="457200" indent="-228600">
              <a:buClr>
                <a:srgbClr val="666666"/>
              </a:buClr>
            </a:pPr>
            <a:r>
              <a:rPr lang="en" sz="1700" dirty="0" smtClean="0">
                <a:solidFill>
                  <a:srgbClr val="666666"/>
                </a:solidFill>
              </a:rPr>
              <a:t>100% homework completion</a:t>
            </a:r>
          </a:p>
          <a:p>
            <a:pPr marL="457200" indent="-228600">
              <a:buClr>
                <a:srgbClr val="666666"/>
              </a:buClr>
            </a:pPr>
            <a:r>
              <a:rPr lang="en" sz="1700" dirty="0" smtClean="0">
                <a:solidFill>
                  <a:srgbClr val="666666"/>
                </a:solidFill>
              </a:rPr>
              <a:t>Better note taking skills</a:t>
            </a:r>
          </a:p>
          <a:p>
            <a:pPr marL="457200" indent="-228600">
              <a:buClr>
                <a:srgbClr val="666666"/>
              </a:buClr>
            </a:pPr>
            <a:r>
              <a:rPr lang="en" sz="1700" dirty="0" smtClean="0">
                <a:solidFill>
                  <a:srgbClr val="666666"/>
                </a:solidFill>
              </a:rPr>
              <a:t>Figure out what students DON’T know</a:t>
            </a:r>
          </a:p>
          <a:p>
            <a:pPr marL="457200" indent="-228600">
              <a:buClr>
                <a:srgbClr val="666666"/>
              </a:buClr>
            </a:pPr>
            <a:r>
              <a:rPr lang="en" sz="1700" dirty="0" smtClean="0">
                <a:solidFill>
                  <a:srgbClr val="666666"/>
                </a:solidFill>
              </a:rPr>
              <a:t>More time to DO in class</a:t>
            </a:r>
          </a:p>
          <a:p>
            <a:pPr marL="457200" indent="-228600">
              <a:buClr>
                <a:srgbClr val="666666"/>
              </a:buClr>
            </a:pPr>
            <a:r>
              <a:rPr lang="en" sz="1700" dirty="0" smtClean="0">
                <a:solidFill>
                  <a:srgbClr val="666666"/>
                </a:solidFill>
              </a:rPr>
              <a:t>More application, evaluation, synthesis, and creation (Bloom’s Taxonomy)</a:t>
            </a:r>
            <a:endParaRPr lang="en" sz="1700" dirty="0">
              <a:solidFill>
                <a:srgbClr val="666666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b="1" dirty="0"/>
              <a:t>MY Flipped Classroom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4300" y="4250"/>
            <a:ext cx="1158448" cy="154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4">
            <a:alphaModFix/>
          </a:blip>
          <a:srcRect t="21689" r="11504" b="8861"/>
          <a:stretch/>
        </p:blipFill>
        <p:spPr>
          <a:xfrm>
            <a:off x="0" y="112162"/>
            <a:ext cx="2440802" cy="14366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35"/>
          <p:cNvSpPr txBox="1">
            <a:spLocks noGrp="1"/>
          </p:cNvSpPr>
          <p:nvPr>
            <p:ph type="body" idx="2"/>
          </p:nvPr>
        </p:nvSpPr>
        <p:spPr>
          <a:xfrm>
            <a:off x="4472056" y="1350587"/>
            <a:ext cx="3999899" cy="37862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700" dirty="0" smtClean="0">
                <a:solidFill>
                  <a:srgbClr val="666666"/>
                </a:solidFill>
              </a:rPr>
              <a:t>Challenges:</a:t>
            </a:r>
          </a:p>
          <a:p>
            <a:pPr marL="457200" lvl="0" indent="-228600" rtl="0">
              <a:spcBef>
                <a:spcPts val="0"/>
              </a:spcBef>
              <a:buClr>
                <a:srgbClr val="666666"/>
              </a:buClr>
              <a:buSzPct val="100000"/>
            </a:pPr>
            <a:r>
              <a:rPr lang="en" sz="1700" dirty="0" smtClean="0">
                <a:solidFill>
                  <a:srgbClr val="666666"/>
                </a:solidFill>
              </a:rPr>
              <a:t>Learning how to make videos</a:t>
            </a:r>
          </a:p>
          <a:p>
            <a:pPr marL="457200" lvl="0" indent="-228600" rtl="0">
              <a:spcBef>
                <a:spcPts val="0"/>
              </a:spcBef>
              <a:buClr>
                <a:srgbClr val="666666"/>
              </a:buClr>
              <a:buSzPct val="100000"/>
            </a:pPr>
            <a:r>
              <a:rPr lang="en" sz="1700" dirty="0" smtClean="0">
                <a:solidFill>
                  <a:srgbClr val="666666"/>
                </a:solidFill>
              </a:rPr>
              <a:t>Figuring out what’s important</a:t>
            </a:r>
          </a:p>
          <a:p>
            <a:pPr marL="457200" lvl="0" indent="-228600" rtl="0">
              <a:spcBef>
                <a:spcPts val="0"/>
              </a:spcBef>
              <a:buClr>
                <a:srgbClr val="666666"/>
              </a:buClr>
              <a:buSzPct val="100000"/>
            </a:pPr>
            <a:r>
              <a:rPr lang="en" sz="1700" dirty="0" smtClean="0">
                <a:solidFill>
                  <a:srgbClr val="666666"/>
                </a:solidFill>
              </a:rPr>
              <a:t>Setting aside time to learn</a:t>
            </a:r>
          </a:p>
          <a:p>
            <a:pPr marL="457200" lvl="0" indent="-228600" rtl="0">
              <a:spcBef>
                <a:spcPts val="0"/>
              </a:spcBef>
              <a:buClr>
                <a:srgbClr val="666666"/>
              </a:buClr>
              <a:buSzPct val="100000"/>
            </a:pPr>
            <a:r>
              <a:rPr lang="en" sz="1700" dirty="0" smtClean="0">
                <a:solidFill>
                  <a:srgbClr val="666666"/>
                </a:solidFill>
              </a:rPr>
              <a:t>TEACHING students how to watch videos and take notes</a:t>
            </a:r>
          </a:p>
          <a:p>
            <a:pPr marL="457200" lvl="0" indent="-228600" rtl="0">
              <a:spcBef>
                <a:spcPts val="0"/>
              </a:spcBef>
              <a:buClr>
                <a:srgbClr val="666666"/>
              </a:buClr>
              <a:buSzPct val="100000"/>
            </a:pPr>
            <a:r>
              <a:rPr lang="en" sz="1700" dirty="0" smtClean="0">
                <a:solidFill>
                  <a:srgbClr val="666666"/>
                </a:solidFill>
              </a:rPr>
              <a:t>Setting reasonable expectations for students</a:t>
            </a:r>
          </a:p>
          <a:p>
            <a:pPr>
              <a:spcBef>
                <a:spcPts val="0"/>
              </a:spcBef>
              <a:buNone/>
            </a:pPr>
            <a:endParaRPr sz="1800" dirty="0">
              <a:solidFill>
                <a:srgbClr val="666666"/>
              </a:solidFill>
            </a:endParaRPr>
          </a:p>
        </p:txBody>
      </p:sp>
      <p:sp>
        <p:nvSpPr>
          <p:cNvPr id="12" name="Shape 134"/>
          <p:cNvSpPr txBox="1">
            <a:spLocks noGrp="1"/>
          </p:cNvSpPr>
          <p:nvPr>
            <p:ph type="body" idx="1"/>
          </p:nvPr>
        </p:nvSpPr>
        <p:spPr>
          <a:xfrm>
            <a:off x="147927" y="1458499"/>
            <a:ext cx="4192061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" sz="1700" dirty="0" smtClean="0">
                <a:solidFill>
                  <a:srgbClr val="666666"/>
                </a:solidFill>
              </a:rPr>
              <a:t>Benefits:</a:t>
            </a:r>
          </a:p>
          <a:p>
            <a:pPr marL="457200" indent="-228600">
              <a:buClr>
                <a:srgbClr val="666666"/>
              </a:buClr>
            </a:pPr>
            <a:r>
              <a:rPr lang="en" sz="1700" dirty="0" smtClean="0">
                <a:solidFill>
                  <a:srgbClr val="666666"/>
                </a:solidFill>
              </a:rPr>
              <a:t>100% homework completion</a:t>
            </a:r>
          </a:p>
          <a:p>
            <a:pPr marL="457200" indent="-228600">
              <a:buClr>
                <a:srgbClr val="666666"/>
              </a:buClr>
            </a:pPr>
            <a:r>
              <a:rPr lang="en" sz="1700" dirty="0" smtClean="0">
                <a:solidFill>
                  <a:srgbClr val="666666"/>
                </a:solidFill>
              </a:rPr>
              <a:t>Better note taking skills</a:t>
            </a:r>
          </a:p>
          <a:p>
            <a:pPr marL="457200" indent="-228600">
              <a:buClr>
                <a:srgbClr val="666666"/>
              </a:buClr>
            </a:pPr>
            <a:r>
              <a:rPr lang="en" sz="1700" dirty="0" smtClean="0">
                <a:solidFill>
                  <a:srgbClr val="666666"/>
                </a:solidFill>
              </a:rPr>
              <a:t>Figure out what students DON’T know</a:t>
            </a:r>
          </a:p>
          <a:p>
            <a:pPr marL="457200" indent="-228600">
              <a:buClr>
                <a:srgbClr val="666666"/>
              </a:buClr>
            </a:pPr>
            <a:r>
              <a:rPr lang="en" sz="1700" dirty="0" smtClean="0">
                <a:solidFill>
                  <a:srgbClr val="666666"/>
                </a:solidFill>
              </a:rPr>
              <a:t>More time to DO in class</a:t>
            </a:r>
          </a:p>
          <a:p>
            <a:pPr marL="457200" indent="-228600">
              <a:buClr>
                <a:srgbClr val="666666"/>
              </a:buClr>
            </a:pPr>
            <a:r>
              <a:rPr lang="en" sz="1700" dirty="0" smtClean="0">
                <a:solidFill>
                  <a:srgbClr val="666666"/>
                </a:solidFill>
              </a:rPr>
              <a:t>More application, evaluation, synthesis, and creation (Bloom’s Taxonomy)</a:t>
            </a:r>
            <a:endParaRPr lang="en" sz="17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9968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311708" y="1105470"/>
            <a:ext cx="8520599" cy="249258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 smtClean="0"/>
              <a:t>Part 2</a:t>
            </a:r>
            <a:br>
              <a:rPr lang="en" dirty="0" smtClean="0"/>
            </a:br>
            <a:r>
              <a:rPr lang="en" dirty="0" smtClean="0"/>
              <a:t>Introduction </a:t>
            </a:r>
            <a:r>
              <a:rPr lang="en" dirty="0"/>
              <a:t>to Flipped Learning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/>
              <a:t>What Does a “Traditional” Classroom Look Like?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74" y="1995400"/>
            <a:ext cx="3616349" cy="238680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72950" y="4398750"/>
            <a:ext cx="3740100" cy="36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800"/>
          </a:p>
        </p:txBody>
      </p:sp>
      <p:sp>
        <p:nvSpPr>
          <p:cNvPr id="108" name="Shape 108"/>
          <p:cNvSpPr txBox="1"/>
          <p:nvPr/>
        </p:nvSpPr>
        <p:spPr>
          <a:xfrm>
            <a:off x="4014937" y="4600150"/>
            <a:ext cx="2267999" cy="43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800"/>
          </a:p>
        </p:txBody>
      </p:sp>
      <p:sp>
        <p:nvSpPr>
          <p:cNvPr id="109" name="Shape 109"/>
          <p:cNvSpPr txBox="1"/>
          <p:nvPr/>
        </p:nvSpPr>
        <p:spPr>
          <a:xfrm>
            <a:off x="108525" y="1540875"/>
            <a:ext cx="3580800" cy="36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000" dirty="0">
                <a:solidFill>
                  <a:srgbClr val="666666"/>
                </a:solidFill>
              </a:rPr>
              <a:t>Teacher Centered Learning</a:t>
            </a:r>
          </a:p>
        </p:txBody>
      </p:sp>
    </p:spTree>
    <p:extLst>
      <p:ext uri="{BB962C8B-B14F-4D97-AF65-F5344CB8AC3E}">
        <p14:creationId xmlns:p14="http://schemas.microsoft.com/office/powerpoint/2010/main" val="69341031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/>
              <a:t>What Does a “Traditional” Classroom Look Like?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74" y="1995400"/>
            <a:ext cx="3616349" cy="238680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108525" y="4382207"/>
            <a:ext cx="3740100" cy="36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800"/>
          </a:p>
        </p:txBody>
      </p:sp>
      <p:sp>
        <p:nvSpPr>
          <p:cNvPr id="108" name="Shape 108"/>
          <p:cNvSpPr txBox="1"/>
          <p:nvPr/>
        </p:nvSpPr>
        <p:spPr>
          <a:xfrm>
            <a:off x="4014937" y="4600150"/>
            <a:ext cx="2267999" cy="43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800"/>
          </a:p>
        </p:txBody>
      </p:sp>
      <p:sp>
        <p:nvSpPr>
          <p:cNvPr id="109" name="Shape 109"/>
          <p:cNvSpPr txBox="1"/>
          <p:nvPr/>
        </p:nvSpPr>
        <p:spPr>
          <a:xfrm>
            <a:off x="108525" y="1540875"/>
            <a:ext cx="3580800" cy="36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000" dirty="0">
                <a:solidFill>
                  <a:srgbClr val="666666"/>
                </a:solidFill>
              </a:rPr>
              <a:t>Teacher Centered Learning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6646200" y="2620125"/>
            <a:ext cx="2497799" cy="36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000" dirty="0">
                <a:solidFill>
                  <a:srgbClr val="666666"/>
                </a:solidFill>
              </a:rPr>
              <a:t>Content Delivery </a:t>
            </a:r>
          </a:p>
          <a:p>
            <a:pPr>
              <a:spcBef>
                <a:spcPts val="0"/>
              </a:spcBef>
              <a:buNone/>
            </a:pPr>
            <a:r>
              <a:rPr lang="en" sz="2000" dirty="0">
                <a:solidFill>
                  <a:srgbClr val="666666"/>
                </a:solidFill>
              </a:rPr>
              <a:t>IN CLASS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3900" y="3508725"/>
            <a:ext cx="3740099" cy="1623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/>
              <a:t>What Does a “Traditional” Classroom Look Like?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74" y="1995400"/>
            <a:ext cx="3616349" cy="238680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72950" y="4398750"/>
            <a:ext cx="3740100" cy="36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800"/>
          </a:p>
        </p:txBody>
      </p:sp>
      <p:pic>
        <p:nvPicPr>
          <p:cNvPr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3775" y="1522525"/>
            <a:ext cx="2730299" cy="212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4014937" y="4600150"/>
            <a:ext cx="2267999" cy="43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800"/>
          </a:p>
        </p:txBody>
      </p:sp>
      <p:sp>
        <p:nvSpPr>
          <p:cNvPr id="109" name="Shape 109"/>
          <p:cNvSpPr txBox="1"/>
          <p:nvPr/>
        </p:nvSpPr>
        <p:spPr>
          <a:xfrm>
            <a:off x="108525" y="1540875"/>
            <a:ext cx="3580800" cy="36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000" dirty="0">
                <a:solidFill>
                  <a:srgbClr val="666666"/>
                </a:solidFill>
              </a:rPr>
              <a:t>Teacher Centered Learning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3783775" y="1079950"/>
            <a:ext cx="2730299" cy="36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>
                <a:solidFill>
                  <a:srgbClr val="666666"/>
                </a:solidFill>
              </a:rPr>
              <a:t>Expert Work at Home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6646200" y="2620125"/>
            <a:ext cx="2497799" cy="36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000" dirty="0">
                <a:solidFill>
                  <a:srgbClr val="666666"/>
                </a:solidFill>
              </a:rPr>
              <a:t>Content Delivery </a:t>
            </a:r>
          </a:p>
          <a:p>
            <a:pPr>
              <a:spcBef>
                <a:spcPts val="0"/>
              </a:spcBef>
              <a:buNone/>
            </a:pPr>
            <a:r>
              <a:rPr lang="en" sz="2000" dirty="0">
                <a:solidFill>
                  <a:srgbClr val="666666"/>
                </a:solidFill>
              </a:rPr>
              <a:t>IN CLASS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03900" y="3508725"/>
            <a:ext cx="3740099" cy="16230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785498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2355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b="1" dirty="0"/>
              <a:t>How is Flipped Learning Different?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425" y="808225"/>
            <a:ext cx="8003589" cy="4335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11700" y="7825"/>
            <a:ext cx="4317600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b="1"/>
              <a:t>My Flipped Classroom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 r="31318"/>
          <a:stretch/>
        </p:blipFill>
        <p:spPr>
          <a:xfrm>
            <a:off x="0" y="1562475"/>
            <a:ext cx="3615975" cy="341992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0" y="751900"/>
            <a:ext cx="4257599" cy="51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 dirty="0">
                <a:solidFill>
                  <a:srgbClr val="666666"/>
                </a:solidFill>
              </a:rPr>
              <a:t>Homework: a 7-12 minute video lecture or reading/researching assignment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11700" y="7825"/>
            <a:ext cx="4317600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b="1"/>
              <a:t>My Flipped Classroom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 r="31318"/>
          <a:stretch/>
        </p:blipFill>
        <p:spPr>
          <a:xfrm>
            <a:off x="0" y="1562475"/>
            <a:ext cx="3615975" cy="341992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0" y="751900"/>
            <a:ext cx="4257599" cy="51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 dirty="0">
                <a:solidFill>
                  <a:srgbClr val="666666"/>
                </a:solidFill>
              </a:rPr>
              <a:t>Homework: a 7-12 minute video lecture or reading/researching assignment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4361050" y="692200"/>
            <a:ext cx="4626000" cy="51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 dirty="0">
                <a:solidFill>
                  <a:srgbClr val="666666"/>
                </a:solidFill>
              </a:rPr>
              <a:t>Classtime: every day is different; students are engaged in class activities, group work, problem solving, application of knowledge</a:t>
            </a:r>
          </a:p>
          <a:p>
            <a:pPr>
              <a:spcBef>
                <a:spcPts val="0"/>
              </a:spcBef>
              <a:buNone/>
            </a:pPr>
            <a:endParaRPr sz="1800" dirty="0">
              <a:solidFill>
                <a:srgbClr val="666666"/>
              </a:solidFill>
            </a:endParaRPr>
          </a:p>
        </p:txBody>
      </p:sp>
      <p:pic>
        <p:nvPicPr>
          <p:cNvPr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6374" y="1632025"/>
            <a:ext cx="2947628" cy="2210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5">
            <a:alphaModFix/>
          </a:blip>
          <a:srcRect t="15775"/>
          <a:stretch/>
        </p:blipFill>
        <p:spPr>
          <a:xfrm>
            <a:off x="3927125" y="3075031"/>
            <a:ext cx="3104577" cy="1961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899210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311700" y="0"/>
            <a:ext cx="3922800" cy="5143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ctr" rtl="0">
              <a:spcBef>
                <a:spcPts val="0"/>
              </a:spcBef>
              <a:buClr>
                <a:srgbClr val="666666"/>
              </a:buClr>
              <a:buSzPct val="100000"/>
            </a:pPr>
            <a:r>
              <a:rPr lang="en" sz="2400" dirty="0">
                <a:solidFill>
                  <a:srgbClr val="666666"/>
                </a:solidFill>
              </a:rPr>
              <a:t>What are some of the </a:t>
            </a:r>
            <a:r>
              <a:rPr lang="en" sz="2400" b="1" u="sng" dirty="0">
                <a:solidFill>
                  <a:srgbClr val="666666"/>
                </a:solidFill>
              </a:rPr>
              <a:t>BENEFITS</a:t>
            </a:r>
            <a:r>
              <a:rPr lang="en" sz="2400" dirty="0">
                <a:solidFill>
                  <a:srgbClr val="666666"/>
                </a:solidFill>
              </a:rPr>
              <a:t> of flipping your classroom?</a:t>
            </a:r>
          </a:p>
          <a:p>
            <a:pPr algn="ctr" rtl="0">
              <a:spcBef>
                <a:spcPts val="0"/>
              </a:spcBef>
              <a:buNone/>
            </a:pPr>
            <a:endParaRPr sz="2400" dirty="0">
              <a:solidFill>
                <a:srgbClr val="666666"/>
              </a:solidFill>
            </a:endParaRPr>
          </a:p>
          <a:p>
            <a:pPr algn="ctr" rtl="0">
              <a:spcBef>
                <a:spcPts val="0"/>
              </a:spcBef>
              <a:buNone/>
            </a:pPr>
            <a:endParaRPr sz="2400" dirty="0">
              <a:solidFill>
                <a:srgbClr val="666666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sz="2400" dirty="0">
              <a:solidFill>
                <a:srgbClr val="666666"/>
              </a:solidFill>
            </a:endParaRPr>
          </a:p>
          <a:p>
            <a:pPr marL="457200" lvl="0" indent="-228600" algn="ctr" rtl="0">
              <a:spcBef>
                <a:spcPts val="0"/>
              </a:spcBef>
              <a:buClr>
                <a:srgbClr val="666666"/>
              </a:buClr>
              <a:buSzPct val="100000"/>
            </a:pPr>
            <a:r>
              <a:rPr lang="en" sz="2400" dirty="0">
                <a:solidFill>
                  <a:srgbClr val="666666"/>
                </a:solidFill>
              </a:rPr>
              <a:t>What are some of the </a:t>
            </a:r>
            <a:r>
              <a:rPr lang="en" sz="2400" b="1" u="sng" dirty="0">
                <a:solidFill>
                  <a:srgbClr val="666666"/>
                </a:solidFill>
              </a:rPr>
              <a:t>CHALLENGES </a:t>
            </a:r>
            <a:r>
              <a:rPr lang="en" sz="2400" dirty="0">
                <a:solidFill>
                  <a:srgbClr val="666666"/>
                </a:solidFill>
              </a:rPr>
              <a:t>of flipping your classroom?</a:t>
            </a:r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4975" y="65449"/>
            <a:ext cx="4629024" cy="501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>
            <a:hlinkClick r:id=""/>
          </p:cNvPr>
          <p:cNvSpPr/>
          <p:nvPr/>
        </p:nvSpPr>
        <p:spPr>
          <a:xfrm>
            <a:off x="1094300" y="1292675"/>
            <a:ext cx="2768300" cy="207622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7622990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435</Words>
  <Application>Microsoft Office PowerPoint</Application>
  <PresentationFormat>On-screen Show (16:9)</PresentationFormat>
  <Paragraphs>75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Arial</vt:lpstr>
      <vt:lpstr>simple-light-2</vt:lpstr>
      <vt:lpstr>Flipped Classroom  &amp; PBL:  Theory and Practice</vt:lpstr>
      <vt:lpstr>Part 2 Introduction to Flipped Learning</vt:lpstr>
      <vt:lpstr>What Does a “Traditional” Classroom Look Like?</vt:lpstr>
      <vt:lpstr>What Does a “Traditional” Classroom Look Like?</vt:lpstr>
      <vt:lpstr>What Does a “Traditional” Classroom Look Like?</vt:lpstr>
      <vt:lpstr>How is Flipped Learning Different? </vt:lpstr>
      <vt:lpstr>My Flipped Classroom </vt:lpstr>
      <vt:lpstr>My Flipped Classroom </vt:lpstr>
      <vt:lpstr>PowerPoint Presentation</vt:lpstr>
      <vt:lpstr>MY Flipped Classroom</vt:lpstr>
      <vt:lpstr>MY Flipped Classroom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Flipped Classroom  &amp; PBL:  Theory and Practice</dc:title>
  <dc:creator>William</dc:creator>
  <cp:lastModifiedBy>Microsoft account</cp:lastModifiedBy>
  <cp:revision>12</cp:revision>
  <dcterms:modified xsi:type="dcterms:W3CDTF">2016-01-03T21:38:32Z</dcterms:modified>
</cp:coreProperties>
</file>